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  <p:sldId id="286" r:id="rId31"/>
    <p:sldId id="287" r:id="rId32"/>
    <p:sldId id="289" r:id="rId33"/>
    <p:sldId id="28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A1ECB-B0FC-43F8-BBA2-FF4BE8677037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6E477-0C44-40E1-BC62-1BCA20D9B2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858000"/>
            <a:chOff x="714348" y="500042"/>
            <a:chExt cx="8143932" cy="592935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714348" y="500042"/>
              <a:ext cx="8143932" cy="59293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1071538" y="928670"/>
              <a:ext cx="7500990" cy="5000660"/>
            </a:xfrm>
            <a:prstGeom prst="roundRect">
              <a:avLst/>
            </a:prstGeom>
            <a:solidFill>
              <a:schemeClr val="bg1"/>
            </a:solidFill>
            <a:ln w="127000">
              <a:solidFill>
                <a:srgbClr val="33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428728" y="928670"/>
              <a:ext cx="6715172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 smtClean="0">
                  <a:latin typeface="Times New Roman" pitchFamily="18" charset="0"/>
                  <a:cs typeface="Times New Roman" pitchFamily="18" charset="0"/>
                </a:rPr>
                <a:t>Катальпа бигнониевидная</a:t>
              </a:r>
            </a:p>
            <a:p>
              <a:pPr algn="ctr"/>
              <a:r>
                <a:rPr lang="br-FR" sz="2400" dirty="0" smtClean="0">
                  <a:latin typeface="Times New Roman" pitchFamily="18" charset="0"/>
                  <a:cs typeface="Times New Roman" pitchFamily="18" charset="0"/>
                </a:rPr>
                <a:t>Catalpa bignonioides walter.</a:t>
              </a:r>
            </a:p>
            <a:p>
              <a:pPr algn="ctr"/>
              <a:r>
                <a:rPr lang="br-FR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Семейство – бигнониевые</a:t>
              </a:r>
            </a:p>
            <a:p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/>
            <a:srcRect l="3500" r="32000"/>
            <a:stretch>
              <a:fillRect/>
            </a:stretch>
          </p:blipFill>
          <p:spPr bwMode="auto">
            <a:xfrm>
              <a:off x="1643042" y="2357430"/>
              <a:ext cx="2764648" cy="3214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/>
            <p:cNvSpPr txBox="1"/>
            <p:nvPr/>
          </p:nvSpPr>
          <p:spPr>
            <a:xfrm>
              <a:off x="4857752" y="2357430"/>
              <a:ext cx="3143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10152" y="2509830"/>
              <a:ext cx="3143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000" y="2214554"/>
              <a:ext cx="3143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786314" y="2661780"/>
              <a:ext cx="3357586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Дерево до 20 м высотой.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Родина -  юго-восток Северной Америки.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Живет 100-150 лет.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0" y="0"/>
            <a:ext cx="9144000" cy="6858000"/>
            <a:chOff x="500034" y="500042"/>
            <a:chExt cx="8143932" cy="5929354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1428728" y="928671"/>
                <a:ext cx="6715172" cy="16232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Форзиция средняя 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Forsythia intermedia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Маслинные</a:t>
                </a:r>
              </a:p>
              <a:p>
                <a:pPr algn="ctr"/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010152" y="25098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572000" y="2214554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pic>
          <p:nvPicPr>
            <p:cNvPr id="17" name="Picture 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71604" y="2500306"/>
              <a:ext cx="2952754" cy="2952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Прямоугольник 17"/>
            <p:cNvSpPr/>
            <p:nvPr/>
          </p:nvSpPr>
          <p:spPr>
            <a:xfrm>
              <a:off x="4857752" y="2643182"/>
              <a:ext cx="3357586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Вид кустарников от 1 до 3 метров.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Родина – Корейский полуостров.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Живет 30-50 лет.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858000"/>
            <a:chOff x="500034" y="500042"/>
            <a:chExt cx="8143932" cy="5929354"/>
          </a:xfrm>
        </p:grpSpPr>
        <p:grpSp>
          <p:nvGrpSpPr>
            <p:cNvPr id="5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428728" y="928671"/>
                <a:ext cx="6715172" cy="16232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>
                    <a:latin typeface="Times New Roman" pitchFamily="18" charset="0"/>
                    <a:cs typeface="Times New Roman" pitchFamily="18" charset="0"/>
                  </a:rPr>
                  <a:t>Ель голубая </a:t>
                </a:r>
                <a:endParaRPr lang="ru-RU" sz="4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Picea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pungens </a:t>
                </a:r>
              </a:p>
              <a:p>
                <a:pPr algn="ctr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Сем. Сосновые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010152" y="25098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572000" y="2214554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190251" y="2476486"/>
              <a:ext cx="3753870" cy="2687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Хвойное дерево. Вырастает  до 20-30 м.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Родина – запад Северной Америки.</a:t>
              </a:r>
              <a:r>
                <a:rPr lang="ru-RU" sz="2800" dirty="0"/>
                <a:t> 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Является 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деревом-символом 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штатов Юта и Колорадо.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Живет 600-800 лет.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71678"/>
            <a:ext cx="2786082" cy="3668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8000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428728" y="928671"/>
                <a:ext cx="6715172" cy="19425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>
                    <a:latin typeface="Times New Roman" pitchFamily="18" charset="0"/>
                    <a:cs typeface="Times New Roman" pitchFamily="18" charset="0"/>
                  </a:rPr>
                  <a:t>Ель </a:t>
                </a:r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обыкновенная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Picea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abies</a:t>
                </a:r>
              </a:p>
              <a:p>
                <a:pPr algn="ctr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Сем. Сосновые</a:t>
                </a:r>
              </a:p>
              <a:p>
                <a:pPr algn="ctr"/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010152" y="25098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572000" y="2214554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190251" y="2723545"/>
              <a:ext cx="3753870" cy="19425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Самое 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распространенное хвойное дерево в 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Европе.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Вырастает  до 30-50 м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Родина – Европа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Живет 250-300 лет.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000240"/>
            <a:ext cx="2571768" cy="3820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8000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428728" y="928671"/>
                <a:ext cx="6715172" cy="21554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>
                    <a:latin typeface="Times New Roman" pitchFamily="18" charset="0"/>
                    <a:cs typeface="Times New Roman" pitchFamily="18" charset="0"/>
                  </a:rPr>
                  <a:t>Сосна </a:t>
                </a:r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крымская</a:t>
                </a:r>
              </a:p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 (Сосна Палласа) </a:t>
                </a:r>
              </a:p>
              <a:p>
                <a:pPr algn="ctr"/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Pinus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nigra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subsp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ru-RU" sz="2400" dirty="0" err="1">
                    <a:latin typeface="Times New Roman" pitchFamily="18" charset="0"/>
                    <a:cs typeface="Times New Roman" pitchFamily="18" charset="0"/>
                  </a:rPr>
                  <a:t>pallasiana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. Сосновые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010152" y="25098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572000" y="2214554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317500" y="2847074"/>
              <a:ext cx="3562995" cy="2687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Хвойное 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дерево до 30 м 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высотой.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Родина— 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горы 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Крыма и 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северная часть Черноморского 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побережья Кавказа.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Живёт 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500—600 лет.  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4159" r="6431"/>
          <a:stretch>
            <a:fillRect/>
          </a:stretch>
        </p:blipFill>
        <p:spPr bwMode="auto">
          <a:xfrm>
            <a:off x="1000100" y="2571744"/>
            <a:ext cx="3071834" cy="342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8000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428728" y="928671"/>
                <a:ext cx="6715172" cy="1782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>
                    <a:latin typeface="Times New Roman" pitchFamily="18" charset="0"/>
                    <a:cs typeface="Times New Roman" pitchFamily="18" charset="0"/>
                  </a:rPr>
                  <a:t>Можжевельник </a:t>
                </a:r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скальный</a:t>
                </a:r>
              </a:p>
              <a:p>
                <a:pPr algn="ctr"/>
                <a:r>
                  <a:rPr lang="br-FR" sz="4000" b="1" dirty="0" smtClean="0">
                    <a:latin typeface="Times New Roman" pitchFamily="18" charset="0"/>
                    <a:cs typeface="Times New Roman" pitchFamily="18" charset="0"/>
                  </a:rPr>
                  <a:t>Blue Arrow</a:t>
                </a:r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Juniperus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scopuloru 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Кипарисовые.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010152" y="25098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3554001" y="2970603"/>
              <a:ext cx="4390119" cy="23150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Вечнозеленое хвойное дерево.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Область распространения -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Северный Китай, Корейский п-ов, Монголия, северная Япония. 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Живет 600 - 3000 лет.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l="14610"/>
          <a:stretch>
            <a:fillRect/>
          </a:stretch>
        </p:blipFill>
        <p:spPr bwMode="auto">
          <a:xfrm>
            <a:off x="785786" y="2000240"/>
            <a:ext cx="2290758" cy="372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8000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428728" y="928671"/>
                <a:ext cx="6715172" cy="1782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Можжевельник средний</a:t>
                </a:r>
              </a:p>
              <a:p>
                <a:pPr algn="ctr"/>
                <a:r>
                  <a:rPr lang="ru-RU" sz="4000" dirty="0" smtClean="0"/>
                  <a:t> </a:t>
                </a:r>
                <a:r>
                  <a:rPr lang="ru-RU" sz="4000" b="1" dirty="0">
                    <a:latin typeface="Times New Roman" pitchFamily="18" charset="0"/>
                    <a:cs typeface="Times New Roman" pitchFamily="18" charset="0"/>
                  </a:rPr>
                  <a:t>Минт Джулеп</a:t>
                </a:r>
              </a:p>
              <a:p>
                <a:pPr algn="ctr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Juniperus media Mint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Julep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Кипарисовые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010152" y="25098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253875" y="2785309"/>
              <a:ext cx="4008370" cy="2687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Быстрорастущий вечнозеленый кустарник. Вырастает до 2м в высоту и 3,5м в диаметре. Родина - 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Северная 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Америка</a:t>
              </a:r>
            </a:p>
            <a:p>
              <a:pPr algn="ctr"/>
              <a:endParaRPr lang="ru-RU" sz="28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Живет 600 - 3000 лет.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r="5385"/>
          <a:stretch>
            <a:fillRect/>
          </a:stretch>
        </p:blipFill>
        <p:spPr bwMode="auto">
          <a:xfrm>
            <a:off x="714348" y="2857496"/>
            <a:ext cx="342902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8000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428728" y="928671"/>
                <a:ext cx="6715172" cy="1782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Можжевельник средний</a:t>
                </a:r>
              </a:p>
              <a:p>
                <a:pPr algn="ctr"/>
                <a:r>
                  <a:rPr lang="ru-RU" sz="4000" dirty="0" smtClean="0"/>
                  <a:t> </a:t>
                </a:r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Олд </a:t>
                </a:r>
                <a:r>
                  <a:rPr lang="ru-RU" sz="4000" b="1" dirty="0">
                    <a:latin typeface="Times New Roman" pitchFamily="18" charset="0"/>
                    <a:cs typeface="Times New Roman" pitchFamily="18" charset="0"/>
                  </a:rPr>
                  <a:t>Голд </a:t>
                </a:r>
              </a:p>
              <a:p>
                <a:pPr algn="ctr"/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Juniperus media Old Gold</a:t>
                </a:r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Кипарисовые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010152" y="25098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322051" y="2903864"/>
              <a:ext cx="4008370" cy="23150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Медленнорастущий вечнозеленый хвойный кустарник.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Достигает 1 м в высоту и 1,5 - 2 м, диаметром.</a:t>
              </a:r>
            </a:p>
            <a:p>
              <a:pPr algn="ctr"/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Сорт выведен в 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Голландии.</a:t>
              </a: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496"/>
            <a:ext cx="352427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8000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69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428728" y="928671"/>
                <a:ext cx="6715172" cy="1782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Можжевельник средний Пфитцериана</a:t>
                </a:r>
                <a:r>
                  <a:rPr lang="ru-RU" sz="4000" dirty="0" smtClean="0"/>
                  <a:t> - 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Juniperus media Pfitzeriana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Кипарисовые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010152" y="25098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508375" y="3032367"/>
              <a:ext cx="3562995" cy="23150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Хвойный вечнозеленый кустарник. Достигает высоты и ширины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3 метра.  Родина - Северная Америка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Живет 600 - 3000 лет.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000372"/>
            <a:ext cx="3714776" cy="2649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8000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428728" y="928671"/>
                <a:ext cx="6715172" cy="19957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Можжевельник средний «Пфитцериана Ауреа»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Juniperus media Pfitzeriana 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Aurea</a:t>
                </a:r>
                <a:r>
                  <a:rPr lang="en-US" sz="4000" dirty="0" smtClean="0"/>
                  <a:t> </a:t>
                </a:r>
                <a:endParaRPr lang="ru-RU" sz="4000" dirty="0" smtClean="0"/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Кипарисовые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010152" y="25098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635625" y="2908838"/>
              <a:ext cx="3562995" cy="2687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Хвойный вечнозеленый  быстрорастущий кустарник с широкой, раскидистой кроной. Может достигать высоты 2-3 м.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Сорт выведен в США.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928934"/>
            <a:ext cx="3844766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8000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69" y="1117667"/>
                <a:ext cx="6984205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Можжевельник казацкий Глаука</a:t>
                </a:r>
              </a:p>
              <a:p>
                <a:pPr algn="ctr"/>
                <a:r>
                  <a:rPr lang="br-FR" sz="2400" dirty="0" smtClean="0">
                    <a:latin typeface="Times New Roman" pitchFamily="18" charset="0"/>
                    <a:cs typeface="Times New Roman" pitchFamily="18" charset="0"/>
                  </a:rPr>
                  <a:t>Juniperus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Sabina Glauca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Кипарисовые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010152" y="25098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063001" y="2624161"/>
              <a:ext cx="4135619" cy="2687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Хвойный вечнозеленый кустарник. Диаметр кроны взрослого растения – до 5 м. Высота -1 м. Область распространения - горы Средней и Южной Европы, Сибирь, Кавказ, Малая Азия.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571744"/>
            <a:ext cx="300039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84268"/>
            <a:chOff x="500034" y="600881"/>
            <a:chExt cx="8143932" cy="5952066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600881"/>
              <a:ext cx="8143932" cy="5952066"/>
              <a:chOff x="714348" y="600881"/>
              <a:chExt cx="8143932" cy="5952066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600881"/>
                <a:ext cx="8143932" cy="595206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69" y="994138"/>
                <a:ext cx="6984205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Каштан конский обыкновенный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Aesculus hippocastanum L. 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семейство Сапиндовые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3999376" y="2414722"/>
              <a:ext cx="4262869" cy="380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Лиственное дерево с густой кроной высотой до 30 метров и стволом диаметром до 1 м.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Родина -</a:t>
              </a:r>
              <a:r>
                <a:rPr lang="ru-RU" sz="2800" dirty="0" smtClean="0"/>
                <a:t> 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горные леса на юге Балканского полуострова. Растет очень медленно, при благоприятных условиях достигает возраста 200-300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000240"/>
            <a:ext cx="277179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69" y="932373"/>
                <a:ext cx="6984205" cy="1463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                Липа</a:t>
                </a:r>
                <a:r>
                  <a:rPr lang="ru-RU" sz="4000" dirty="0" smtClean="0"/>
                  <a:t>   </a:t>
                </a:r>
              </a:p>
              <a:p>
                <a: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  <a:t>                 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Tília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Сем. Мальвовые или Липовые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826500" y="2538252"/>
              <a:ext cx="3499370" cy="343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Крупное лиственное дерево высотой до 30.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Распространена –широколиственные и смешанные леса Северной  Америки и Евразии.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Возраст - 150-350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biLevel thresh="50000"/>
          </a:blip>
          <a:srcRect l="3125" t="5882" r="4268" b="17647"/>
          <a:stretch>
            <a:fillRect/>
          </a:stretch>
        </p:blipFill>
        <p:spPr bwMode="auto">
          <a:xfrm>
            <a:off x="5286380" y="642918"/>
            <a:ext cx="2584132" cy="16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571744"/>
            <a:ext cx="4142309" cy="3109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9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69" y="932373"/>
                <a:ext cx="6984205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  <a:t>Клен платановидный «</a:t>
                </a:r>
                <a:r>
                  <a:rPr lang="ru-RU" sz="4000" dirty="0" err="1" smtClean="0">
                    <a:latin typeface="Times New Roman" pitchFamily="18" charset="0"/>
                    <a:cs typeface="Times New Roman" pitchFamily="18" charset="0"/>
                  </a:rPr>
                  <a:t>Глобосум</a:t>
                </a:r>
                <a: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  <a:t>»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Acer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platanoides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'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Globosum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'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Сапиндовые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3999376" y="2538251"/>
              <a:ext cx="4262869" cy="30601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Декоративная форма клена, дерево, достигающее 6 м в высоту и 5-6 м в диаметре кроны. Родина – Северная Америка. Продолжительность жизни составляет 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150-300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1795" r="24176"/>
          <a:stretch>
            <a:fillRect/>
          </a:stretch>
        </p:blipFill>
        <p:spPr bwMode="auto">
          <a:xfrm>
            <a:off x="714348" y="2285992"/>
            <a:ext cx="316404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9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69" y="932373"/>
                <a:ext cx="6984205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Берёза </a:t>
                </a:r>
                <a:r>
                  <a:rPr lang="ru-RU" sz="4000" b="1" dirty="0" err="1" smtClean="0">
                    <a:latin typeface="Times New Roman" pitchFamily="18" charset="0"/>
                    <a:cs typeface="Times New Roman" pitchFamily="18" charset="0"/>
                  </a:rPr>
                  <a:t>повислая</a:t>
                </a:r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algn="ctr"/>
                <a:r>
                  <a:rPr lang="br-FR" sz="2400" dirty="0" smtClean="0">
                    <a:latin typeface="Times New Roman" pitchFamily="18" charset="0"/>
                    <a:cs typeface="Times New Roman" pitchFamily="18" charset="0"/>
                  </a:rPr>
                  <a:t>Betula pendula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березовые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3872126" y="2229429"/>
              <a:ext cx="4453744" cy="3432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Дерево высотой 10-20 м с белой корой.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Распространение  - Европа, Крым, Кавказ, Сибирь, Дальний Восток, горные районы Средней Азии. Продолжительность жизни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120 -150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28802"/>
            <a:ext cx="2928958" cy="408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69" y="932373"/>
                <a:ext cx="6984205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Ива плакучая белая</a:t>
                </a:r>
              </a:p>
              <a:p>
                <a:pPr algn="ctr"/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Sаlix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alba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pendula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Ивовые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381125" y="2229429"/>
              <a:ext cx="3817495" cy="343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Дерево высотой 5–7 м, с  ниспадающей каскадами кроной, и длинными (2–3 м), опускающимися   до земли ветвями 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Родина  - Европа. Продолжительность жизни  до 150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143115"/>
            <a:ext cx="3429024" cy="354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414194" y="1117667"/>
                <a:ext cx="6984205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Тополь белый, или серебристый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Populus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alba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L.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Ивовые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126626" y="2352958"/>
              <a:ext cx="4071995" cy="343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Лиственное дерево высотой до 30—35 м и диаметром ствола до 2 метров. Распространение - Европа, Северная Африка, Западная Азия. Продолжительность жизни  300-400 (иногда до 600)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071678"/>
            <a:ext cx="281619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3944745" cy="1782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Ясень </a:t>
                </a:r>
              </a:p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обыкновенный </a:t>
                </a:r>
              </a:p>
              <a:p>
                <a:pPr algn="ctr"/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Fráxinus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excélsior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Сем. Маслиновые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826500" y="2600016"/>
              <a:ext cx="3499371" cy="343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Лиственное дерево высотой 20—30 м (иногда до 40 м) и диаметром ствола до 1 м. Распространение – Европа</a:t>
              </a:r>
              <a:r>
                <a:rPr lang="ru-RU" sz="2800" dirty="0" smtClean="0"/>
                <a:t>, </a:t>
              </a: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Закавказье. Продолжительность жизни  300-350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biLevel thresh="50000"/>
          </a:blip>
          <a:srcRect l="5000" t="7692" r="3500" b="13461"/>
          <a:stretch>
            <a:fillRect/>
          </a:stretch>
        </p:blipFill>
        <p:spPr bwMode="auto">
          <a:xfrm>
            <a:off x="5286380" y="642918"/>
            <a:ext cx="2550859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500306"/>
            <a:ext cx="4214842" cy="3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4771869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dirty="0" smtClean="0">
                    <a:latin typeface="Times New Roman" pitchFamily="18" charset="0"/>
                    <a:cs typeface="Times New Roman" pitchFamily="18" charset="0"/>
                  </a:rPr>
                  <a:t>Вяз</a:t>
                </a:r>
                <a:r>
                  <a:rPr lang="ru-RU" sz="4000" dirty="0" smtClean="0"/>
                  <a:t> 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Ulmus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laevis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Вязовые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762875" y="1797077"/>
              <a:ext cx="3499371" cy="3805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Крупное листопадное быстрорастущее дерево. Высота достигает 40 м,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диаметр ствола - 2 м. Распространение – умеренный пояс Северного полушария. Продолжительность жизни  200-400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500306"/>
            <a:ext cx="399292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6998739" cy="1463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Абрикос дикий (</a:t>
                </a:r>
                <a:r>
                  <a:rPr lang="ru-RU" sz="4000" b="1" dirty="0" err="1" smtClean="0">
                    <a:latin typeface="Times New Roman" pitchFamily="18" charset="0"/>
                    <a:cs typeface="Times New Roman" pitchFamily="18" charset="0"/>
                  </a:rPr>
                  <a:t>жердела</a:t>
                </a:r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</a:p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br-FR" sz="2400" dirty="0" smtClean="0">
                    <a:latin typeface="Times New Roman" pitchFamily="18" charset="0"/>
                    <a:cs typeface="Times New Roman" pitchFamily="18" charset="0"/>
                  </a:rPr>
                  <a:t>Armeniaca vulgaris Lam.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Розовые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826500" y="2600016"/>
              <a:ext cx="3499371" cy="343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Листопадное дерево высотой до 17 м со съедобными плодами. Родина – район Тянь-Шаня в Китае. Продолжительность жизни  40-50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(иногда до 100)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571744"/>
            <a:ext cx="4238655" cy="3178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6998739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Вейгела ранняя</a:t>
                </a:r>
              </a:p>
              <a:p>
                <a:pPr algn="ctr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Weigela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praecox  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Жимолостные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572000" y="2291193"/>
              <a:ext cx="3562995" cy="30601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Названа в честь немецкого  профессора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Ц. Е. Вейгела. Раскидистый кустарник до 2 м высотой. Родина - Дальний Восток, Китай. Кустарники живут около 50–60 лет.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071678"/>
            <a:ext cx="350046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6998739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Жимолость вьющаяся</a:t>
                </a:r>
              </a:p>
              <a:p>
                <a:pPr algn="ctr"/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Lonicera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periclymenum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Жимолостные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444750" y="2661781"/>
              <a:ext cx="3562995" cy="2687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Высокий (до 5 м), вьющийся кустарник. Распространен  в Азии, Африке и в теплых районах Европы.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Живут около 60-80 (иногда до 100) лет.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9521" t="9091" r="42871"/>
          <a:stretch>
            <a:fillRect/>
          </a:stretch>
        </p:blipFill>
        <p:spPr bwMode="auto">
          <a:xfrm>
            <a:off x="1000100" y="1928802"/>
            <a:ext cx="3071834" cy="3990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795943" y="932373"/>
                <a:ext cx="7062337" cy="1463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Калина обыкновенная</a:t>
                </a:r>
              </a:p>
              <a:p>
                <a:r>
                  <a:rPr lang="en-US" sz="4000" dirty="0" smtClean="0"/>
                  <a:t> </a:t>
                </a:r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Viburnum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opulus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Адоксовые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572000" y="3402955"/>
              <a:ext cx="3562995" cy="4523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142984"/>
            <a:ext cx="3810010" cy="167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13500" r="20499"/>
          <a:stretch>
            <a:fillRect/>
          </a:stretch>
        </p:blipFill>
        <p:spPr bwMode="auto">
          <a:xfrm>
            <a:off x="1071538" y="2285992"/>
            <a:ext cx="3143272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4286248" y="2857496"/>
            <a:ext cx="42862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Ветвистый кустарник или невысокое дерево 2-4 м высотой. Распространена в лесной и лесостепной зонах Европы, Азии и Северной Америки. Живет 50-60 лет.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6998739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Кизильник горизонтальный</a:t>
                </a:r>
              </a:p>
              <a:p>
                <a:pPr algn="ctr"/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Cotoneaster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Розовые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762875" y="2538252"/>
              <a:ext cx="3244871" cy="2687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 Листопадный кустарник с горизонтально распростёртыми ветвями.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Родина –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Центральный Китай.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214554"/>
            <a:ext cx="3587913" cy="3462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286944" y="1117667"/>
                <a:ext cx="7189614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err="1" smtClean="0">
                    <a:latin typeface="Times New Roman" pitchFamily="18" charset="0"/>
                    <a:cs typeface="Times New Roman" pitchFamily="18" charset="0"/>
                  </a:rPr>
                  <a:t>Партеноциссус</a:t>
                </a:r>
                <a:endParaRPr lang="ru-RU" sz="4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Parthenocissus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Виноградовые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381125" y="2908839"/>
              <a:ext cx="3499371" cy="19425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Многолетняя деревянистая лиана длиной до 3-4 м.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Родина -  Центральный Китай.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285992"/>
            <a:ext cx="319238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6998739" cy="1463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Самшит вечнозеленый</a:t>
                </a:r>
              </a:p>
              <a:p>
                <a:pPr algn="ctr"/>
                <a:r>
                  <a:rPr lang="en-US" sz="4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Búxus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sempervírens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Самшитовые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635625" y="2600016"/>
              <a:ext cx="3499371" cy="2687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Небольшие, медленно растущие деревья или кустарники.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Родина – Средиземноморье. Доживают до 500 лет.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500306"/>
            <a:ext cx="3638674" cy="303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6998739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Снежноягодник</a:t>
                </a:r>
              </a:p>
              <a:p>
                <a:pPr algn="ctr"/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Symphoricаrpos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Жимолостные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5144624" y="2785310"/>
              <a:ext cx="3053997" cy="2315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Неприхотливый кустарник высотой до 2,5 м. Родина – Северная Америка. Продолжительность жизни – 50-60 лет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85992"/>
            <a:ext cx="4443135" cy="338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6998739" cy="1463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Рябина обыкновенная </a:t>
                </a:r>
              </a:p>
              <a:p>
                <a:pPr algn="ctr"/>
                <a:r>
                  <a:rPr lang="ru-RU" sz="4000" dirty="0" smtClean="0"/>
                  <a:t>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Sorbus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aucuparia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Розоцветные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635625" y="2352958"/>
              <a:ext cx="3499371" cy="343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Дерево до 12 м высоты (обычно 5—10 м).  Распространение - Европа, Крым, Кавказ, Малая Азия, Северная Африка. Продолжительность жизни – 80-100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285992"/>
            <a:ext cx="320464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6998739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err="1" smtClean="0">
                    <a:latin typeface="Times New Roman" pitchFamily="18" charset="0"/>
                    <a:cs typeface="Times New Roman" pitchFamily="18" charset="0"/>
                  </a:rPr>
                  <a:t>Хеномелес</a:t>
                </a:r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</a:p>
              <a:p>
                <a:pPr algn="ctr"/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Chaenoméles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</a:t>
                </a:r>
                <a:r>
                  <a:rPr lang="ru-RU" sz="2400" dirty="0" err="1" smtClean="0">
                    <a:latin typeface="Times New Roman" pitchFamily="18" charset="0"/>
                    <a:cs typeface="Times New Roman" pitchFamily="18" charset="0"/>
                  </a:rPr>
                  <a:t>Розовые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253875" y="2600016"/>
              <a:ext cx="3881121" cy="2687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Кустарник высотой до 1 м, декоративная и плодово-ягодная культура.  Родина - горные районы Японии Продолжительность жизни –  60-80 лет.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4674" r="11956"/>
          <a:stretch>
            <a:fillRect/>
          </a:stretch>
        </p:blipFill>
        <p:spPr bwMode="auto">
          <a:xfrm>
            <a:off x="719006" y="2143116"/>
            <a:ext cx="3424366" cy="3500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6998739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Клен ясенелистный</a:t>
                </a:r>
              </a:p>
              <a:p>
                <a:pPr algn="ctr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Acer </a:t>
                </a:r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negúndo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 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Сапиндовые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635625" y="2352958"/>
              <a:ext cx="3499371" cy="343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Листопадное дерево высотой 12—15 м Родина – Северная Америка. Продолжительность жизни – 50-100 лет. Считается деревом-сорняком.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643182"/>
            <a:ext cx="357190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7998"/>
            <a:chOff x="500034" y="500042"/>
            <a:chExt cx="8143932" cy="5929354"/>
          </a:xfrm>
        </p:grpSpPr>
        <p:grpSp>
          <p:nvGrpSpPr>
            <p:cNvPr id="3" name="Группа 9"/>
            <p:cNvGrpSpPr/>
            <p:nvPr/>
          </p:nvGrpSpPr>
          <p:grpSpPr>
            <a:xfrm>
              <a:off x="500034" y="500042"/>
              <a:ext cx="8143932" cy="5929354"/>
              <a:chOff x="714348" y="500042"/>
              <a:chExt cx="8143932" cy="5929354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714348" y="500042"/>
                <a:ext cx="8143932" cy="59293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1071538" y="928670"/>
                <a:ext cx="7500990" cy="5000660"/>
              </a:xfrm>
              <a:prstGeom prst="roundRect">
                <a:avLst/>
              </a:prstGeom>
              <a:solidFill>
                <a:schemeClr val="bg1"/>
              </a:solidFill>
              <a:ln w="127000"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0570" y="932373"/>
                <a:ext cx="6998739" cy="12506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latin typeface="Times New Roman" pitchFamily="18" charset="0"/>
                    <a:cs typeface="Times New Roman" pitchFamily="18" charset="0"/>
                  </a:rPr>
                  <a:t>Сирень </a:t>
                </a:r>
                <a:r>
                  <a:rPr lang="en-US" sz="4000" b="1" dirty="0" smtClean="0">
                    <a:latin typeface="Times New Roman" pitchFamily="18" charset="0"/>
                    <a:cs typeface="Times New Roman" pitchFamily="18" charset="0"/>
                  </a:rPr>
                  <a:t> - </a:t>
                </a:r>
                <a:endParaRPr lang="ru-RU" sz="4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yringa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сем. Маслинные</a:t>
                </a:r>
                <a:endParaRPr lang="ru-RU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57752" y="2357430"/>
                <a:ext cx="3143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Прямоугольник 6"/>
            <p:cNvSpPr/>
            <p:nvPr/>
          </p:nvSpPr>
          <p:spPr>
            <a:xfrm>
              <a:off x="4444750" y="2229429"/>
              <a:ext cx="3753870" cy="343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Крупный красиво цветущий кустарник с многочисленными стволиками до 6 м высотой.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Родина - Карпаты, Балканы. Доживает до 100-летнего возраста.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r="36931"/>
          <a:stretch>
            <a:fillRect/>
          </a:stretch>
        </p:blipFill>
        <p:spPr bwMode="auto">
          <a:xfrm>
            <a:off x="1071538" y="2071678"/>
            <a:ext cx="318388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9144000" cy="6858000"/>
            <a:chOff x="714348" y="500042"/>
            <a:chExt cx="8143932" cy="592935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714348" y="500042"/>
              <a:ext cx="8143932" cy="59293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1071538" y="928670"/>
              <a:ext cx="7500990" cy="5000660"/>
            </a:xfrm>
            <a:prstGeom prst="roundRect">
              <a:avLst/>
            </a:prstGeom>
            <a:solidFill>
              <a:schemeClr val="bg1"/>
            </a:solidFill>
            <a:ln w="127000">
              <a:solidFill>
                <a:srgbClr val="33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428728" y="928670"/>
              <a:ext cx="6715172" cy="1569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 smtClean="0">
                  <a:latin typeface="Times New Roman" pitchFamily="18" charset="0"/>
                  <a:cs typeface="Times New Roman" pitchFamily="18" charset="0"/>
                </a:rPr>
                <a:t>Орех грецкий</a:t>
              </a:r>
            </a:p>
            <a:p>
              <a:pPr algn="ctr"/>
              <a:r>
                <a:rPr lang="ru-RU" sz="2400" dirty="0" err="1" smtClean="0">
                  <a:latin typeface="Times New Roman" pitchFamily="18" charset="0"/>
                  <a:cs typeface="Times New Roman" pitchFamily="18" charset="0"/>
                </a:rPr>
                <a:t>Júglans</a:t>
              </a:r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dirty="0" err="1" smtClean="0">
                  <a:latin typeface="Times New Roman" pitchFamily="18" charset="0"/>
                  <a:cs typeface="Times New Roman" pitchFamily="18" charset="0"/>
                </a:rPr>
                <a:t>régia</a:t>
              </a:r>
              <a:endParaRPr lang="ru-RU" sz="24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Семейство – Ореховые</a:t>
              </a:r>
            </a:p>
            <a:p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57752" y="2357430"/>
              <a:ext cx="3143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10152" y="2509830"/>
              <a:ext cx="3143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000" y="2214554"/>
              <a:ext cx="3143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977189" y="2476486"/>
              <a:ext cx="3357586" cy="2687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Мощное листопадное дерево высотой до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20-35 м. Родина – 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Средняя Азия. Продолжительность жизни в среднем</a:t>
              </a:r>
            </a:p>
            <a:p>
              <a:pPr algn="ctr"/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 400 лет.</a:t>
              </a:r>
              <a:endParaRPr lang="ru-RU" sz="2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428868"/>
            <a:ext cx="381493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9"/>
          <p:cNvGrpSpPr/>
          <p:nvPr/>
        </p:nvGrpSpPr>
        <p:grpSpPr>
          <a:xfrm>
            <a:off x="0" y="0"/>
            <a:ext cx="9144000" cy="6857998"/>
            <a:chOff x="714348" y="500042"/>
            <a:chExt cx="8143932" cy="592935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714348" y="500042"/>
              <a:ext cx="8143932" cy="59293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1071538" y="928670"/>
              <a:ext cx="7500990" cy="5000660"/>
            </a:xfrm>
            <a:prstGeom prst="roundRect">
              <a:avLst/>
            </a:prstGeom>
            <a:solidFill>
              <a:schemeClr val="bg1"/>
            </a:solidFill>
            <a:ln w="127000">
              <a:solidFill>
                <a:srgbClr val="33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350569" y="1179431"/>
              <a:ext cx="6998739" cy="931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 smtClean="0">
                  <a:latin typeface="Times New Roman" pitchFamily="18" charset="0"/>
                  <a:cs typeface="Times New Roman" pitchFamily="18" charset="0"/>
                </a:rPr>
                <a:t>Почвопокровные розы</a:t>
              </a:r>
            </a:p>
            <a:p>
              <a:pPr algn="ctr"/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57752" y="2357430"/>
              <a:ext cx="3143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</p:grp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143108" y="1571612"/>
            <a:ext cx="521494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Почвопокровные розы – 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невысокие но очень широкие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кусты, 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которые  покрывают большую площадь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429000"/>
            <a:ext cx="3680247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429000"/>
            <a:ext cx="3548054" cy="2363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1099</Words>
  <Application>Microsoft Office PowerPoint</Application>
  <PresentationFormat>Экран (4:3)</PresentationFormat>
  <Paragraphs>193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34</cp:revision>
  <dcterms:created xsi:type="dcterms:W3CDTF">2013-08-30T12:32:14Z</dcterms:created>
  <dcterms:modified xsi:type="dcterms:W3CDTF">2016-08-25T08:04:39Z</dcterms:modified>
</cp:coreProperties>
</file>